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CC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474" y="-27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4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4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8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0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30A7-1BCD-4C88-B129-28B5C20A87EF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263" y="63848"/>
            <a:ext cx="6480720" cy="104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b="1" dirty="0" smtClean="0">
              <a:solidFill>
                <a:srgbClr val="FF0000"/>
              </a:solidFill>
            </a:endParaRPr>
          </a:p>
          <a:p>
            <a:endParaRPr lang="en-US" sz="1300" b="1" dirty="0">
              <a:solidFill>
                <a:srgbClr val="FF0000"/>
              </a:solidFill>
            </a:endParaRPr>
          </a:p>
          <a:p>
            <a:endParaRPr lang="en-US" sz="1300" b="1" dirty="0" smtClean="0">
              <a:solidFill>
                <a:srgbClr val="FF0000"/>
              </a:solidFill>
            </a:endParaRPr>
          </a:p>
          <a:p>
            <a:endParaRPr lang="en-US" sz="1300" b="1" dirty="0">
              <a:solidFill>
                <a:srgbClr val="FF0000"/>
              </a:solidFill>
            </a:endParaRPr>
          </a:p>
          <a:p>
            <a:endParaRPr lang="en-US" sz="130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EE0000"/>
                </a:solidFill>
              </a:rPr>
              <a:t>УФНС </a:t>
            </a:r>
            <a:r>
              <a:rPr lang="ru-RU" b="1" dirty="0">
                <a:solidFill>
                  <a:srgbClr val="EE0000"/>
                </a:solidFill>
              </a:rPr>
              <a:t>России по Иркутской области</a:t>
            </a:r>
          </a:p>
          <a:p>
            <a:pPr algn="ctr"/>
            <a:r>
              <a:rPr lang="ru-RU" b="1" dirty="0">
                <a:solidFill>
                  <a:srgbClr val="EE0000"/>
                </a:solidFill>
              </a:rPr>
              <a:t>создан региональный ситуационный центр</a:t>
            </a:r>
          </a:p>
          <a:p>
            <a:pPr algn="ctr"/>
            <a:r>
              <a:rPr lang="ru-RU" b="1" dirty="0">
                <a:solidFill>
                  <a:srgbClr val="EE0000"/>
                </a:solidFill>
              </a:rPr>
              <a:t>в целях оперативного мониторинга </a:t>
            </a:r>
          </a:p>
          <a:p>
            <a:pPr algn="ctr"/>
            <a:r>
              <a:rPr lang="ru-RU" b="1" dirty="0">
                <a:solidFill>
                  <a:srgbClr val="EE0000"/>
                </a:solidFill>
              </a:rPr>
              <a:t>экономической и социальной </a:t>
            </a:r>
            <a:r>
              <a:rPr lang="ru-RU" b="1" dirty="0" smtClean="0">
                <a:solidFill>
                  <a:srgbClr val="EE0000"/>
                </a:solidFill>
              </a:rPr>
              <a:t>ситуации</a:t>
            </a:r>
          </a:p>
          <a:p>
            <a:pPr algn="ctr"/>
            <a:endParaRPr lang="ru-RU" sz="800" b="1" dirty="0">
              <a:solidFill>
                <a:srgbClr val="EE0000"/>
              </a:solidFill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В </a:t>
            </a:r>
            <a:r>
              <a:rPr lang="ru-RU" sz="1300" b="1" dirty="0">
                <a:solidFill>
                  <a:schemeClr val="tx2"/>
                </a:solidFill>
              </a:rPr>
              <a:t>целях оперативного мониторинга экономической и социальной ситуации, связанной с распространением </a:t>
            </a:r>
            <a:r>
              <a:rPr lang="ru-RU" sz="1300" b="1" dirty="0" err="1">
                <a:solidFill>
                  <a:schemeClr val="tx2"/>
                </a:solidFill>
              </a:rPr>
              <a:t>коронавирусной</a:t>
            </a:r>
            <a:r>
              <a:rPr lang="ru-RU" sz="1300" b="1" dirty="0">
                <a:solidFill>
                  <a:schemeClr val="tx2"/>
                </a:solidFill>
              </a:rPr>
              <a:t> инфекции, в УФНС России по Иркутской области создан </a:t>
            </a:r>
            <a:r>
              <a:rPr lang="ru-RU" sz="1400" b="1" u="sng" dirty="0">
                <a:solidFill>
                  <a:schemeClr val="tx2"/>
                </a:solidFill>
              </a:rPr>
              <a:t>региональный ситуационный центр</a:t>
            </a:r>
            <a:r>
              <a:rPr lang="ru-RU" sz="1300" b="1" dirty="0">
                <a:solidFill>
                  <a:schemeClr val="tx2"/>
                </a:solidFill>
              </a:rPr>
              <a:t>, в состав которого вошли представители налоговой службы, министерств финансов и экономического развития Иркутской области, регионального Управления Федерального казначейства и Иркутской таможни. Подобные центры  созданы в каждом регионе с целью сбора и агрегирования информации, поступающей от территориальных налоговых органов о рисках возникновения экономических и социальных проблем, связанных с распространением </a:t>
            </a:r>
            <a:r>
              <a:rPr lang="ru-RU" sz="1300" b="1" dirty="0" err="1" smtClean="0">
                <a:solidFill>
                  <a:schemeClr val="tx2"/>
                </a:solidFill>
              </a:rPr>
              <a:t>коронавирусной</a:t>
            </a:r>
            <a:r>
              <a:rPr lang="ru-RU" sz="1300" b="1" dirty="0" smtClean="0">
                <a:solidFill>
                  <a:schemeClr val="tx2"/>
                </a:solidFill>
              </a:rPr>
              <a:t> </a:t>
            </a:r>
            <a:r>
              <a:rPr lang="ru-RU" sz="1300" b="1" dirty="0">
                <a:solidFill>
                  <a:schemeClr val="tx2"/>
                </a:solidFill>
              </a:rPr>
              <a:t>инфекции, а также анализа налоговых поступлений в бюджеты всех уровней. </a:t>
            </a:r>
          </a:p>
          <a:p>
            <a:pPr algn="just"/>
            <a:endParaRPr lang="ru-RU" sz="1300" b="1" dirty="0">
              <a:solidFill>
                <a:schemeClr val="tx2"/>
              </a:solidFill>
            </a:endParaRPr>
          </a:p>
          <a:p>
            <a:pPr algn="just"/>
            <a:r>
              <a:rPr lang="ru-RU" sz="1300" b="1" dirty="0">
                <a:solidFill>
                  <a:schemeClr val="tx2"/>
                </a:solidFill>
              </a:rPr>
              <a:t>Центр еженедельно осуществляет мониторинг имеющейся в распоряжении налоговых органов информации на основе отчетных данных и обращений налогоплательщиков, которые могут сообщить в инспекцию по месту регистрации (учета) об имеющихся у них проблемах. В частности, например, о снижении доходов от реализации товаров и услуг, в связи со снижением спроса на рынке, обусловленным введением мер по предупреждению распространения </a:t>
            </a:r>
            <a:r>
              <a:rPr lang="ru-RU" sz="1300" b="1" dirty="0" err="1">
                <a:solidFill>
                  <a:schemeClr val="tx2"/>
                </a:solidFill>
              </a:rPr>
              <a:t>коронавирусной</a:t>
            </a:r>
            <a:r>
              <a:rPr lang="ru-RU" sz="1300" b="1" dirty="0">
                <a:solidFill>
                  <a:schemeClr val="tx2"/>
                </a:solidFill>
              </a:rPr>
              <a:t> инфекции, и последствиях – вынужденном снижении заработной платы работникам, увольнении, возникающих убытках и задолженности перед контрагентами, проблемах с уплатой налогов и иных последствиях. В первую очередь, такие ситуации могут возникать у представителей туристического бизнеса, торговых и транспортных организаций, в сфере общественного питания и др.</a:t>
            </a:r>
          </a:p>
          <a:p>
            <a:pPr algn="just"/>
            <a:endParaRPr lang="ru-RU" sz="1300" b="1" dirty="0">
              <a:solidFill>
                <a:schemeClr val="tx2"/>
              </a:solidFill>
            </a:endParaRPr>
          </a:p>
          <a:p>
            <a:pPr algn="just"/>
            <a:r>
              <a:rPr lang="ru-RU" sz="1300" b="1" dirty="0">
                <a:solidFill>
                  <a:schemeClr val="tx2"/>
                </a:solidFill>
              </a:rPr>
              <a:t>Региональный ситуационный центр проведет сравнение текущих показателей экономической деятельности и данных  за аналогичный период прошлого года и при выявлении отклонения показателей в негативную сторону свыше 20%  направит информацию в российский ситуационный центр. Взаимодействие на федеральном уровне и обмен информацией с региональными министерствами, казначейством, таможней и бизнес-сообществом по экономической и социальной ситуации, а также по вопросам поступления доходов в бюджет позволит предпринимать меры, направленные на выработку эффективных мер поддержки налогоплательщиков. </a:t>
            </a:r>
          </a:p>
          <a:p>
            <a:pPr algn="just"/>
            <a:endParaRPr lang="ru-RU" sz="1300" b="1" dirty="0">
              <a:solidFill>
                <a:schemeClr val="tx2"/>
              </a:solidFill>
            </a:endParaRPr>
          </a:p>
          <a:p>
            <a:pPr algn="just"/>
            <a:r>
              <a:rPr lang="ru-RU" sz="1300" b="1" dirty="0">
                <a:solidFill>
                  <a:schemeClr val="tx2"/>
                </a:solidFill>
              </a:rPr>
              <a:t>Обратиться с сообщением в Региональный ситуационный центр УФНС России по Иркутской области можно через территориальные налоговые органы (инспекции) на местах, при этом в рамках мер по предупреждению распространения </a:t>
            </a:r>
            <a:r>
              <a:rPr lang="ru-RU" sz="1300" b="1" dirty="0" err="1">
                <a:solidFill>
                  <a:schemeClr val="tx2"/>
                </a:solidFill>
              </a:rPr>
              <a:t>коронавирусной</a:t>
            </a:r>
            <a:r>
              <a:rPr lang="ru-RU" sz="1300" b="1" dirty="0">
                <a:solidFill>
                  <a:schemeClr val="tx2"/>
                </a:solidFill>
              </a:rPr>
              <a:t> инфекции желательно - в электронном виде по телекоммуникационным каналам связи, через «Личный кабинета налогоплательщика» </a:t>
            </a:r>
            <a:r>
              <a:rPr lang="ru-RU" sz="1300" b="1" dirty="0" smtClean="0">
                <a:solidFill>
                  <a:schemeClr val="tx2"/>
                </a:solidFill>
              </a:rPr>
              <a:t>или, </a:t>
            </a:r>
            <a:r>
              <a:rPr lang="ru-RU" sz="1300" b="1" dirty="0">
                <a:solidFill>
                  <a:schemeClr val="tx2"/>
                </a:solidFill>
              </a:rPr>
              <a:t>воспользовавшись электронным сервисом «Обратиться в ФНС» (выбрав налоговый орган, где налогоплательщик состоит на учете) на сайте налоговой службы </a:t>
            </a:r>
            <a:r>
              <a:rPr lang="ru-RU" sz="1300" b="1" dirty="0" smtClean="0">
                <a:solidFill>
                  <a:schemeClr val="tx2"/>
                </a:solidFill>
              </a:rPr>
              <a:t>– </a:t>
            </a:r>
            <a:r>
              <a:rPr lang="en-US" sz="1300" b="1" u="sng" dirty="0" smtClean="0">
                <a:solidFill>
                  <a:schemeClr val="tx2"/>
                </a:solidFill>
              </a:rPr>
              <a:t>www.nalog.ru</a:t>
            </a:r>
            <a:r>
              <a:rPr lang="ru-RU" sz="1300" b="1" u="sng" dirty="0" smtClean="0">
                <a:solidFill>
                  <a:schemeClr val="tx2"/>
                </a:solidFill>
              </a:rPr>
              <a:t>.</a:t>
            </a:r>
            <a:r>
              <a:rPr lang="en-US" sz="1300" b="1" u="sng" dirty="0" smtClean="0">
                <a:solidFill>
                  <a:schemeClr val="tx2"/>
                </a:solidFill>
              </a:rPr>
              <a:t> </a:t>
            </a:r>
            <a:endParaRPr lang="ru-RU" sz="1300" b="1" u="sng" dirty="0" smtClean="0">
              <a:solidFill>
                <a:schemeClr val="tx2"/>
              </a:solidFill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Справки по тел.: </a:t>
            </a:r>
            <a:r>
              <a:rPr lang="ru-RU" sz="1300" b="1" i="1" dirty="0" smtClean="0">
                <a:solidFill>
                  <a:srgbClr val="FF0000"/>
                </a:solidFill>
              </a:rPr>
              <a:t>+ 7 (395</a:t>
            </a:r>
            <a:r>
              <a:rPr lang="en-US" sz="1300" b="1" i="1" dirty="0" smtClean="0">
                <a:solidFill>
                  <a:srgbClr val="FF0000"/>
                </a:solidFill>
              </a:rPr>
              <a:t>3</a:t>
            </a:r>
            <a:r>
              <a:rPr lang="ru-RU" sz="1300" b="1" i="1" dirty="0">
                <a:solidFill>
                  <a:srgbClr val="FF0000"/>
                </a:solidFill>
              </a:rPr>
              <a:t>) 30-00-60, 30-00-82, </a:t>
            </a:r>
            <a:r>
              <a:rPr lang="ru-RU" sz="1300" b="1" i="1" dirty="0" smtClean="0">
                <a:solidFill>
                  <a:srgbClr val="FF0000"/>
                </a:solidFill>
              </a:rPr>
              <a:t>30-00-30.</a:t>
            </a:r>
            <a:endParaRPr lang="ru-RU" sz="13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5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395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Кондракова Ольга Анатольевна</dc:creator>
  <cp:lastModifiedBy>Serbsky</cp:lastModifiedBy>
  <cp:revision>16</cp:revision>
  <cp:lastPrinted>2020-03-26T04:02:42Z</cp:lastPrinted>
  <dcterms:created xsi:type="dcterms:W3CDTF">2020-03-18T23:53:26Z</dcterms:created>
  <dcterms:modified xsi:type="dcterms:W3CDTF">2020-03-28T04:21:31Z</dcterms:modified>
</cp:coreProperties>
</file>